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61" r:id="rId4"/>
    <p:sldId id="268" r:id="rId5"/>
    <p:sldId id="264" r:id="rId6"/>
    <p:sldId id="28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2030" userDrawn="1">
          <p15:clr>
            <a:srgbClr val="A4A3A4"/>
          </p15:clr>
        </p15:guide>
        <p15:guide id="13" pos="7200" userDrawn="1">
          <p15:clr>
            <a:srgbClr val="A4A3A4"/>
          </p15:clr>
        </p15:guide>
        <p15:guide id="14" orient="horz" pos="3204" userDrawn="1">
          <p15:clr>
            <a:srgbClr val="A4A3A4"/>
          </p15:clr>
        </p15:guide>
        <p15:guide id="15" pos="5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758E"/>
    <a:srgbClr val="F7C180"/>
    <a:srgbClr val="55B2A0"/>
    <a:srgbClr val="774F71"/>
    <a:srgbClr val="DCDCDC"/>
    <a:srgbClr val="986491"/>
    <a:srgbClr val="E6E6E6"/>
    <a:srgbClr val="F5F5F5"/>
    <a:srgbClr val="CAF2EA"/>
    <a:srgbClr val="8F6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9" autoAdjust="0"/>
    <p:restoredTop sz="93837" autoAdjust="0"/>
  </p:normalViewPr>
  <p:slideViewPr>
    <p:cSldViewPr snapToGrid="0" showGuides="1">
      <p:cViewPr varScale="1">
        <p:scale>
          <a:sx n="88" d="100"/>
          <a:sy n="88" d="100"/>
        </p:scale>
        <p:origin x="90" y="60"/>
      </p:cViewPr>
      <p:guideLst>
        <p:guide pos="2030"/>
        <p:guide pos="7200"/>
        <p:guide orient="horz" pos="3204"/>
        <p:guide pos="50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CC4B0-FB78-4E7D-B8D2-AAD976246712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75EE8-3B49-4A43-8109-3C6ED0EDB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55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1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2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5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40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3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948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30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72" userDrawn="1">
          <p15:clr>
            <a:srgbClr val="FBAE40"/>
          </p15:clr>
        </p15:guide>
        <p15:guide id="4" orient="horz" pos="3748" userDrawn="1">
          <p15:clr>
            <a:srgbClr val="FBAE40"/>
          </p15:clr>
        </p15:guide>
        <p15:guide id="5" pos="211" userDrawn="1">
          <p15:clr>
            <a:srgbClr val="FBAE40"/>
          </p15:clr>
        </p15:guide>
        <p15:guide id="6" pos="74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5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7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82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5B2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16827" y="2421023"/>
            <a:ext cx="700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solidFill>
                  <a:schemeClr val="bg1"/>
                </a:solidFill>
                <a:latin typeface="Nexa Bold" panose="02000000000000000000" pitchFamily="50" charset="0"/>
              </a:rPr>
              <a:t>50.012 Networks Project</a:t>
            </a:r>
            <a:endParaRPr lang="zh-CN" altLang="en-US" sz="3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6827" y="2033098"/>
            <a:ext cx="269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2019 Term 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6827" y="3455279"/>
            <a:ext cx="7266037" cy="34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98470" y="3596711"/>
            <a:ext cx="1937658" cy="590370"/>
            <a:chOff x="3234816" y="4528128"/>
            <a:chExt cx="1484670" cy="590370"/>
          </a:xfrm>
        </p:grpSpPr>
        <p:sp>
          <p:nvSpPr>
            <p:cNvPr id="12" name="矩形: 圆角 11"/>
            <p:cNvSpPr/>
            <p:nvPr/>
          </p:nvSpPr>
          <p:spPr>
            <a:xfrm>
              <a:off x="3234816" y="4528128"/>
              <a:ext cx="1484670" cy="442078"/>
            </a:xfrm>
            <a:prstGeom prst="roundRect">
              <a:avLst>
                <a:gd name="adj" fmla="val 0"/>
              </a:avLst>
            </a:prstGeom>
            <a:solidFill>
              <a:srgbClr val="55B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424086" y="4595278"/>
              <a:ext cx="1106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Start Journey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836922" y="5759782"/>
            <a:ext cx="1121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sz="1400" dirty="0">
                <a:solidFill>
                  <a:schemeClr val="bg1"/>
                </a:solidFill>
              </a:rPr>
              <a:t>Zhu Bo</a:t>
            </a:r>
          </a:p>
          <a:p>
            <a:pPr algn="ctr"/>
            <a:r>
              <a:rPr lang="en-SG" altLang="zh-CN" sz="1400" dirty="0">
                <a:solidFill>
                  <a:schemeClr val="bg1"/>
                </a:solidFill>
              </a:rPr>
              <a:t>Luo </a:t>
            </a:r>
            <a:r>
              <a:rPr lang="en-SG" altLang="zh-CN" sz="1400" dirty="0" err="1">
                <a:solidFill>
                  <a:schemeClr val="bg1"/>
                </a:solidFill>
              </a:rPr>
              <a:t>Yifan</a:t>
            </a:r>
            <a:endParaRPr lang="en-SG" altLang="zh-CN" sz="1400" dirty="0">
              <a:solidFill>
                <a:schemeClr val="bg1"/>
              </a:solidFill>
            </a:endParaRPr>
          </a:p>
          <a:p>
            <a:pPr algn="ctr"/>
            <a:r>
              <a:rPr lang="en-SG" altLang="zh-CN" sz="1400" dirty="0">
                <a:solidFill>
                  <a:schemeClr val="bg1"/>
                </a:solidFill>
              </a:rPr>
              <a:t>Liu </a:t>
            </a:r>
            <a:r>
              <a:rPr lang="en-SG" altLang="zh-CN" sz="1400" dirty="0" err="1">
                <a:solidFill>
                  <a:schemeClr val="bg1"/>
                </a:solidFill>
              </a:rPr>
              <a:t>Yanbo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" name="Approaching Nirvana -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300" y="-142875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22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decel="4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2" presetClass="entr" presetSubtype="4" decel="6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/>
          <p:nvPr/>
        </p:nvCxnSpPr>
        <p:spPr>
          <a:xfrm>
            <a:off x="1976284" y="6444632"/>
            <a:ext cx="98807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587393" y="2889845"/>
            <a:ext cx="8908358" cy="165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2000" dirty="0"/>
              <a:t>– We want to examine the differences between Socks5 proxy and HTTP server (HTTP/1.1)</a:t>
            </a:r>
          </a:p>
          <a:p>
            <a:pPr algn="ctr">
              <a:lnSpc>
                <a:spcPct val="130000"/>
              </a:lnSpc>
            </a:pPr>
            <a:r>
              <a:rPr lang="en-GB" sz="2000" dirty="0"/>
              <a:t>– We want to examine the performance and mechanism of the common secure proxies : HTTPS, SockS5 over TLS and </a:t>
            </a:r>
            <a:r>
              <a:rPr lang="en-GB" sz="2000" dirty="0" err="1"/>
              <a:t>Shadowsocks</a:t>
            </a:r>
            <a:endParaRPr lang="en-SG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Image result for shadowsocks">
            <a:extLst>
              <a:ext uri="{FF2B5EF4-FFF2-40B4-BE49-F238E27FC236}">
                <a16:creationId xmlns:a16="http://schemas.microsoft.com/office/drawing/2014/main" id="{3FD6D14C-1334-4C1F-8610-B66A27C3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87" y="5085498"/>
            <a:ext cx="34671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0">
            <a:extLst>
              <a:ext uri="{FF2B5EF4-FFF2-40B4-BE49-F238E27FC236}">
                <a16:creationId xmlns:a16="http://schemas.microsoft.com/office/drawing/2014/main" id="{4D2CAF14-08FA-48F4-961A-E69AA37F54B5}"/>
              </a:ext>
            </a:extLst>
          </p:cNvPr>
          <p:cNvSpPr txBox="1"/>
          <p:nvPr/>
        </p:nvSpPr>
        <p:spPr>
          <a:xfrm>
            <a:off x="1641821" y="1385606"/>
            <a:ext cx="8908358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SG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</a:t>
            </a:r>
          </a:p>
          <a:p>
            <a:pPr algn="ctr">
              <a:lnSpc>
                <a:spcPct val="130000"/>
              </a:lnSpc>
            </a:pPr>
            <a:endParaRPr lang="en-SG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4979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66763" y="392305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6399657" y="3927457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399657" y="1762228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69360" y="174834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6392" y="2259138"/>
            <a:ext cx="349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Socks 5 proxy?</a:t>
            </a: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6615872" y="1918288"/>
            <a:ext cx="414840" cy="594936"/>
          </a:xfrm>
          <a:custGeom>
            <a:avLst/>
            <a:gdLst>
              <a:gd name="T0" fmla="*/ 88 w 88"/>
              <a:gd name="T1" fmla="*/ 76 h 128"/>
              <a:gd name="T2" fmla="*/ 80 w 88"/>
              <a:gd name="T3" fmla="*/ 76 h 128"/>
              <a:gd name="T4" fmla="*/ 44 w 88"/>
              <a:gd name="T5" fmla="*/ 104 h 128"/>
              <a:gd name="T6" fmla="*/ 8 w 88"/>
              <a:gd name="T7" fmla="*/ 76 h 128"/>
              <a:gd name="T8" fmla="*/ 0 w 88"/>
              <a:gd name="T9" fmla="*/ 76 h 128"/>
              <a:gd name="T10" fmla="*/ 40 w 88"/>
              <a:gd name="T11" fmla="*/ 112 h 128"/>
              <a:gd name="T12" fmla="*/ 40 w 88"/>
              <a:gd name="T13" fmla="*/ 120 h 128"/>
              <a:gd name="T14" fmla="*/ 36 w 88"/>
              <a:gd name="T15" fmla="*/ 120 h 128"/>
              <a:gd name="T16" fmla="*/ 32 w 88"/>
              <a:gd name="T17" fmla="*/ 124 h 128"/>
              <a:gd name="T18" fmla="*/ 36 w 88"/>
              <a:gd name="T19" fmla="*/ 128 h 128"/>
              <a:gd name="T20" fmla="*/ 52 w 88"/>
              <a:gd name="T21" fmla="*/ 128 h 128"/>
              <a:gd name="T22" fmla="*/ 56 w 88"/>
              <a:gd name="T23" fmla="*/ 124 h 128"/>
              <a:gd name="T24" fmla="*/ 52 w 88"/>
              <a:gd name="T25" fmla="*/ 120 h 128"/>
              <a:gd name="T26" fmla="*/ 48 w 88"/>
              <a:gd name="T27" fmla="*/ 120 h 128"/>
              <a:gd name="T28" fmla="*/ 48 w 88"/>
              <a:gd name="T29" fmla="*/ 112 h 128"/>
              <a:gd name="T30" fmla="*/ 88 w 88"/>
              <a:gd name="T31" fmla="*/ 76 h 128"/>
              <a:gd name="T32" fmla="*/ 44 w 88"/>
              <a:gd name="T33" fmla="*/ 96 h 128"/>
              <a:gd name="T34" fmla="*/ 72 w 88"/>
              <a:gd name="T35" fmla="*/ 68 h 128"/>
              <a:gd name="T36" fmla="*/ 72 w 88"/>
              <a:gd name="T37" fmla="*/ 28 h 128"/>
              <a:gd name="T38" fmla="*/ 44 w 88"/>
              <a:gd name="T39" fmla="*/ 0 h 128"/>
              <a:gd name="T40" fmla="*/ 16 w 88"/>
              <a:gd name="T41" fmla="*/ 28 h 128"/>
              <a:gd name="T42" fmla="*/ 16 w 88"/>
              <a:gd name="T43" fmla="*/ 68 h 128"/>
              <a:gd name="T44" fmla="*/ 44 w 88"/>
              <a:gd name="T45" fmla="*/ 96 h 128"/>
              <a:gd name="T46" fmla="*/ 24 w 88"/>
              <a:gd name="T47" fmla="*/ 28 h 128"/>
              <a:gd name="T48" fmla="*/ 44 w 88"/>
              <a:gd name="T49" fmla="*/ 8 h 128"/>
              <a:gd name="T50" fmla="*/ 64 w 88"/>
              <a:gd name="T51" fmla="*/ 28 h 128"/>
              <a:gd name="T52" fmla="*/ 64 w 88"/>
              <a:gd name="T53" fmla="*/ 68 h 128"/>
              <a:gd name="T54" fmla="*/ 44 w 88"/>
              <a:gd name="T55" fmla="*/ 88 h 128"/>
              <a:gd name="T56" fmla="*/ 24 w 88"/>
              <a:gd name="T57" fmla="*/ 68 h 128"/>
              <a:gd name="T58" fmla="*/ 24 w 88"/>
              <a:gd name="T59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15247" y="2131827"/>
            <a:ext cx="4049438" cy="77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G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the differences between HTTP and Socks5 Protocol?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1021399" y="4338271"/>
            <a:ext cx="496812" cy="494328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72847" y="4363894"/>
            <a:ext cx="4034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SG" altLang="zh-CN" dirty="0"/>
              <a:t>Compare three secure proxies</a:t>
            </a:r>
            <a:r>
              <a:rPr lang="zh-CN" altLang="en-US" dirty="0"/>
              <a:t>：</a:t>
            </a:r>
            <a:r>
              <a:rPr lang="en-SG" altLang="zh-CN" dirty="0"/>
              <a:t>HTTPS, S</a:t>
            </a:r>
            <a:r>
              <a:rPr lang="en-US" altLang="zh-CN" dirty="0"/>
              <a:t>ocks5 over TLS, </a:t>
            </a:r>
            <a:r>
              <a:rPr lang="en-US" altLang="zh-CN" dirty="0" err="1"/>
              <a:t>Shadowsocks</a:t>
            </a:r>
            <a:endParaRPr lang="zh-CN" altLang="en-US" dirty="0"/>
          </a:p>
        </p:txBody>
      </p:sp>
      <p:sp>
        <p:nvSpPr>
          <p:cNvPr id="14" name="Freeform 41"/>
          <p:cNvSpPr>
            <a:spLocks noEditPoints="1"/>
          </p:cNvSpPr>
          <p:nvPr/>
        </p:nvSpPr>
        <p:spPr bwMode="auto">
          <a:xfrm>
            <a:off x="6637625" y="4338271"/>
            <a:ext cx="457068" cy="445890"/>
          </a:xfrm>
          <a:custGeom>
            <a:avLst/>
            <a:gdLst>
              <a:gd name="T0" fmla="*/ 41 w 122"/>
              <a:gd name="T1" fmla="*/ 60 h 120"/>
              <a:gd name="T2" fmla="*/ 81 w 122"/>
              <a:gd name="T3" fmla="*/ 60 h 120"/>
              <a:gd name="T4" fmla="*/ 61 w 122"/>
              <a:gd name="T5" fmla="*/ 72 h 120"/>
              <a:gd name="T6" fmla="*/ 61 w 122"/>
              <a:gd name="T7" fmla="*/ 48 h 120"/>
              <a:gd name="T8" fmla="*/ 61 w 122"/>
              <a:gd name="T9" fmla="*/ 72 h 120"/>
              <a:gd name="T10" fmla="*/ 108 w 122"/>
              <a:gd name="T11" fmla="*/ 69 h 120"/>
              <a:gd name="T12" fmla="*/ 108 w 122"/>
              <a:gd name="T13" fmla="*/ 51 h 120"/>
              <a:gd name="T14" fmla="*/ 120 w 122"/>
              <a:gd name="T15" fmla="*/ 35 h 120"/>
              <a:gd name="T16" fmla="*/ 101 w 122"/>
              <a:gd name="T17" fmla="*/ 18 h 120"/>
              <a:gd name="T18" fmla="*/ 77 w 122"/>
              <a:gd name="T19" fmla="*/ 15 h 120"/>
              <a:gd name="T20" fmla="*/ 69 w 122"/>
              <a:gd name="T21" fmla="*/ 0 h 120"/>
              <a:gd name="T22" fmla="*/ 45 w 122"/>
              <a:gd name="T23" fmla="*/ 8 h 120"/>
              <a:gd name="T24" fmla="*/ 30 w 122"/>
              <a:gd name="T25" fmla="*/ 24 h 120"/>
              <a:gd name="T26" fmla="*/ 10 w 122"/>
              <a:gd name="T27" fmla="*/ 21 h 120"/>
              <a:gd name="T28" fmla="*/ 5 w 122"/>
              <a:gd name="T29" fmla="*/ 46 h 120"/>
              <a:gd name="T30" fmla="*/ 13 w 122"/>
              <a:gd name="T31" fmla="*/ 60 h 120"/>
              <a:gd name="T32" fmla="*/ 5 w 122"/>
              <a:gd name="T33" fmla="*/ 74 h 120"/>
              <a:gd name="T34" fmla="*/ 10 w 122"/>
              <a:gd name="T35" fmla="*/ 99 h 120"/>
              <a:gd name="T36" fmla="*/ 30 w 122"/>
              <a:gd name="T37" fmla="*/ 96 h 120"/>
              <a:gd name="T38" fmla="*/ 45 w 122"/>
              <a:gd name="T39" fmla="*/ 112 h 120"/>
              <a:gd name="T40" fmla="*/ 69 w 122"/>
              <a:gd name="T41" fmla="*/ 120 h 120"/>
              <a:gd name="T42" fmla="*/ 77 w 122"/>
              <a:gd name="T43" fmla="*/ 105 h 120"/>
              <a:gd name="T44" fmla="*/ 101 w 122"/>
              <a:gd name="T45" fmla="*/ 102 h 120"/>
              <a:gd name="T46" fmla="*/ 120 w 122"/>
              <a:gd name="T47" fmla="*/ 85 h 120"/>
              <a:gd name="T48" fmla="*/ 111 w 122"/>
              <a:gd name="T49" fmla="*/ 85 h 120"/>
              <a:gd name="T50" fmla="*/ 102 w 122"/>
              <a:gd name="T51" fmla="*/ 93 h 120"/>
              <a:gd name="T52" fmla="*/ 69 w 122"/>
              <a:gd name="T53" fmla="*/ 99 h 120"/>
              <a:gd name="T54" fmla="*/ 65 w 122"/>
              <a:gd name="T55" fmla="*/ 112 h 120"/>
              <a:gd name="T56" fmla="*/ 53 w 122"/>
              <a:gd name="T57" fmla="*/ 108 h 120"/>
              <a:gd name="T58" fmla="*/ 31 w 122"/>
              <a:gd name="T59" fmla="*/ 87 h 120"/>
              <a:gd name="T60" fmla="*/ 15 w 122"/>
              <a:gd name="T61" fmla="*/ 91 h 120"/>
              <a:gd name="T62" fmla="*/ 12 w 122"/>
              <a:gd name="T63" fmla="*/ 79 h 120"/>
              <a:gd name="T64" fmla="*/ 21 w 122"/>
              <a:gd name="T65" fmla="*/ 60 h 120"/>
              <a:gd name="T66" fmla="*/ 12 w 122"/>
              <a:gd name="T67" fmla="*/ 41 h 120"/>
              <a:gd name="T68" fmla="*/ 15 w 122"/>
              <a:gd name="T69" fmla="*/ 29 h 120"/>
              <a:gd name="T70" fmla="*/ 31 w 122"/>
              <a:gd name="T71" fmla="*/ 33 h 120"/>
              <a:gd name="T72" fmla="*/ 53 w 122"/>
              <a:gd name="T73" fmla="*/ 12 h 120"/>
              <a:gd name="T74" fmla="*/ 65 w 122"/>
              <a:gd name="T75" fmla="*/ 8 h 120"/>
              <a:gd name="T76" fmla="*/ 69 w 122"/>
              <a:gd name="T77" fmla="*/ 21 h 120"/>
              <a:gd name="T78" fmla="*/ 102 w 122"/>
              <a:gd name="T79" fmla="*/ 27 h 120"/>
              <a:gd name="T80" fmla="*/ 111 w 122"/>
              <a:gd name="T81" fmla="*/ 35 h 120"/>
              <a:gd name="T82" fmla="*/ 99 w 122"/>
              <a:gd name="T83" fmla="*/ 47 h 120"/>
              <a:gd name="T84" fmla="*/ 99 w 122"/>
              <a:gd name="T85" fmla="*/ 73 h 120"/>
              <a:gd name="T86" fmla="*/ 111 w 122"/>
              <a:gd name="T87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92409" y="4262269"/>
            <a:ext cx="410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SG" altLang="zh-CN" dirty="0" err="1"/>
              <a:t>Shadowsocks</a:t>
            </a:r>
            <a:r>
              <a:rPr lang="en-SG" altLang="zh-CN" dirty="0"/>
              <a:t>: When it is widely used for VPN server now?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Contents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1635" y="319509"/>
            <a:ext cx="1316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Home  page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4370" y="319509"/>
            <a:ext cx="1224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Transition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24767" y="319509"/>
            <a:ext cx="1223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Main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45014" y="319509"/>
            <a:ext cx="13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Chart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73296" y="319509"/>
            <a:ext cx="873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The end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270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48" grpId="0" animBg="1"/>
      <p:bldP spid="47" grpId="0" animBg="1"/>
      <p:bldP spid="2" grpId="0" animBg="1"/>
      <p:bldP spid="3" grpId="0"/>
      <p:bldP spid="5" grpId="0" animBg="1"/>
      <p:bldP spid="9" grpId="0"/>
      <p:bldP spid="10" grpId="0" animBg="1"/>
      <p:bldP spid="12" grpId="0"/>
      <p:bldP spid="1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Main page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/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自由: 形状 20"/>
          <p:cNvSpPr/>
          <p:nvPr/>
        </p:nvSpPr>
        <p:spPr>
          <a:xfrm>
            <a:off x="1060131" y="1251353"/>
            <a:ext cx="10086975" cy="4290251"/>
          </a:xfrm>
          <a:custGeom>
            <a:avLst/>
            <a:gdLst>
              <a:gd name="connsiteX0" fmla="*/ 0 w 10086975"/>
              <a:gd name="connsiteY0" fmla="*/ 4286250 h 4290251"/>
              <a:gd name="connsiteX1" fmla="*/ 5772150 w 10086975"/>
              <a:gd name="connsiteY1" fmla="*/ 3600450 h 4290251"/>
              <a:gd name="connsiteX2" fmla="*/ 10086975 w 10086975"/>
              <a:gd name="connsiteY2" fmla="*/ 0 h 429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6975" h="4290251">
                <a:moveTo>
                  <a:pt x="0" y="4286250"/>
                </a:moveTo>
                <a:cubicBezTo>
                  <a:pt x="2045494" y="4300537"/>
                  <a:pt x="4090988" y="4314825"/>
                  <a:pt x="5772150" y="3600450"/>
                </a:cubicBezTo>
                <a:cubicBezTo>
                  <a:pt x="7453312" y="2886075"/>
                  <a:pt x="8770143" y="1443037"/>
                  <a:pt x="10086975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241842" y="5416243"/>
            <a:ext cx="250722" cy="250722"/>
            <a:chOff x="1241842" y="5416243"/>
            <a:chExt cx="250722" cy="250722"/>
          </a:xfrm>
        </p:grpSpPr>
        <p:sp>
          <p:nvSpPr>
            <p:cNvPr id="22" name="椭圆 21"/>
            <p:cNvSpPr/>
            <p:nvPr/>
          </p:nvSpPr>
          <p:spPr>
            <a:xfrm>
              <a:off x="1241842" y="5416243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00963" y="5475364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75536" y="4094355"/>
            <a:ext cx="1976253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developed/designed by David </a:t>
            </a:r>
            <a:r>
              <a:rPr lang="en-GB" altLang="zh-CN" sz="1200" dirty="0" err="1">
                <a:solidFill>
                  <a:schemeClr val="bg1">
                    <a:lumMod val="50000"/>
                  </a:schemeClr>
                </a:solidFill>
              </a:rPr>
              <a:t>Koblas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 in 1992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5874" y="4954383"/>
            <a:ext cx="175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SOCKS was born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79002" y="5364857"/>
            <a:ext cx="250722" cy="250722"/>
            <a:chOff x="3879002" y="5364857"/>
            <a:chExt cx="250722" cy="250722"/>
          </a:xfrm>
        </p:grpSpPr>
        <p:sp>
          <p:nvSpPr>
            <p:cNvPr id="33" name="椭圆 32"/>
            <p:cNvSpPr/>
            <p:nvPr/>
          </p:nvSpPr>
          <p:spPr>
            <a:xfrm>
              <a:off x="3879002" y="5364857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938123" y="5423978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012696" y="4042969"/>
            <a:ext cx="1976253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extended to version 4 by Ying-Da Lee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90158" y="4902997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SOCKS4 was released 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426803" y="4836476"/>
            <a:ext cx="250722" cy="250722"/>
            <a:chOff x="6426803" y="4836476"/>
            <a:chExt cx="250722" cy="250722"/>
          </a:xfrm>
        </p:grpSpPr>
        <p:sp>
          <p:nvSpPr>
            <p:cNvPr id="40" name="椭圆 39"/>
            <p:cNvSpPr/>
            <p:nvPr/>
          </p:nvSpPr>
          <p:spPr>
            <a:xfrm>
              <a:off x="6426803" y="4836476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6485924" y="4895597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560497" y="3514588"/>
            <a:ext cx="1976253" cy="30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35437" y="4374616"/>
            <a:ext cx="24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SOCKS4a was released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808630" y="3403740"/>
            <a:ext cx="250722" cy="250722"/>
            <a:chOff x="8808630" y="3403740"/>
            <a:chExt cx="250722" cy="250722"/>
          </a:xfrm>
        </p:grpSpPr>
        <p:sp>
          <p:nvSpPr>
            <p:cNvPr id="47" name="椭圆 46"/>
            <p:cNvSpPr/>
            <p:nvPr/>
          </p:nvSpPr>
          <p:spPr>
            <a:xfrm>
              <a:off x="8808630" y="3403740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8867751" y="3462861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222887" y="3875823"/>
            <a:ext cx="197625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SOCKS5 was approved by the IETF in 1996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47893" y="2262457"/>
            <a:ext cx="1530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</a:rPr>
              <a:t>SOCKS5 was approved</a:t>
            </a:r>
            <a:endParaRPr lang="zh-CN" altLang="en-US" dirty="0">
              <a:solidFill>
                <a:srgbClr val="774F71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464298" y="1750466"/>
            <a:ext cx="250722" cy="250722"/>
            <a:chOff x="10778960" y="2827673"/>
            <a:chExt cx="250722" cy="250722"/>
          </a:xfrm>
        </p:grpSpPr>
        <p:sp>
          <p:nvSpPr>
            <p:cNvPr id="54" name="椭圆 53"/>
            <p:cNvSpPr/>
            <p:nvPr/>
          </p:nvSpPr>
          <p:spPr>
            <a:xfrm>
              <a:off x="10778960" y="2827673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0838081" y="2886794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9903831" y="2242502"/>
            <a:ext cx="1976253" cy="1028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a free and open-source encrypted proxy project based on SOCKS5 in 2012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251806" y="1226029"/>
            <a:ext cx="153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774F71"/>
                </a:solidFill>
                <a:latin typeface="+mj-lt"/>
              </a:rPr>
              <a:t>ShadowSocks</a:t>
            </a:r>
            <a:r>
              <a:rPr lang="en-US" altLang="zh-CN" dirty="0">
                <a:solidFill>
                  <a:srgbClr val="774F71"/>
                </a:solidFill>
                <a:latin typeface="+mj-lt"/>
              </a:rPr>
              <a:t> was created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sp>
        <p:nvSpPr>
          <p:cNvPr id="62" name="文本框 34">
            <a:extLst>
              <a:ext uri="{FF2B5EF4-FFF2-40B4-BE49-F238E27FC236}">
                <a16:creationId xmlns:a16="http://schemas.microsoft.com/office/drawing/2014/main" id="{9171D346-9344-4336-951D-C51D62CA6323}"/>
              </a:ext>
            </a:extLst>
          </p:cNvPr>
          <p:cNvSpPr txBox="1"/>
          <p:nvPr/>
        </p:nvSpPr>
        <p:spPr>
          <a:xfrm>
            <a:off x="5453206" y="3734053"/>
            <a:ext cx="1976253" cy="30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SOCKS4 was extended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201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27" grpId="0"/>
      <p:bldP spid="35" grpId="0"/>
      <p:bldP spid="36" grpId="0"/>
      <p:bldP spid="42" grpId="0"/>
      <p:bldP spid="43" grpId="0"/>
      <p:bldP spid="49" grpId="0"/>
      <p:bldP spid="50" grpId="0"/>
      <p:bldP spid="56" grpId="0"/>
      <p:bldP spid="57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60" name="文本框 59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Main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Chart page</a:t>
              </a:r>
              <a:endParaRPr lang="zh-CN" altLang="en-US" sz="900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Image result for osi Internet Layer">
            <a:extLst>
              <a:ext uri="{FF2B5EF4-FFF2-40B4-BE49-F238E27FC236}">
                <a16:creationId xmlns:a16="http://schemas.microsoft.com/office/drawing/2014/main" id="{A88B2944-24BC-4511-8767-673BAC36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4" y="1282767"/>
            <a:ext cx="3527198" cy="478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文本框 2">
            <a:extLst>
              <a:ext uri="{FF2B5EF4-FFF2-40B4-BE49-F238E27FC236}">
                <a16:creationId xmlns:a16="http://schemas.microsoft.com/office/drawing/2014/main" id="{0B33319B-5F66-4B85-92BF-1AC166EB5334}"/>
              </a:ext>
            </a:extLst>
          </p:cNvPr>
          <p:cNvSpPr txBox="1"/>
          <p:nvPr/>
        </p:nvSpPr>
        <p:spPr>
          <a:xfrm>
            <a:off x="4908090" y="1608180"/>
            <a:ext cx="6394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SOCKS5 performs at Layer 5 of the OSI model (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session layer</a:t>
            </a:r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 intermediate layer between the presentation layer and the transport layer). SOCKS server accepts incoming client connection on TCP port 1080.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文本框 2">
            <a:extLst>
              <a:ext uri="{FF2B5EF4-FFF2-40B4-BE49-F238E27FC236}">
                <a16:creationId xmlns:a16="http://schemas.microsoft.com/office/drawing/2014/main" id="{50FAB218-7724-4E97-BB24-00DFB55478C3}"/>
              </a:ext>
            </a:extLst>
          </p:cNvPr>
          <p:cNvSpPr txBox="1"/>
          <p:nvPr/>
        </p:nvSpPr>
        <p:spPr>
          <a:xfrm>
            <a:off x="4908090" y="3390012"/>
            <a:ext cx="6394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is an 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layer protocol </a:t>
            </a:r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designed within the framework of the Internet protocol suite. Its definition presumes an underlying and reliable transport layer protocol,[7] and 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Transmission Control Protocol (TCP) </a:t>
            </a:r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commonly used. However, HTTP can be adapted to use unreliable protocols such as the 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Datagram Protocol (UDP).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5B2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888" y="2059704"/>
            <a:ext cx="4601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</a:rPr>
              <a:t>THANK YOU</a:t>
            </a:r>
            <a:endParaRPr lang="zh-CN" alt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8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Nexa Bold"/>
        <a:ea typeface="微软雅黑"/>
        <a:cs typeface=""/>
      </a:majorFont>
      <a:minorFont>
        <a:latin typeface="华文细黑"/>
        <a:ea typeface="汉仪中等线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292</Words>
  <Application>Microsoft Office PowerPoint</Application>
  <PresentationFormat>Widescreen</PresentationFormat>
  <Paragraphs>51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等线</vt:lpstr>
      <vt:lpstr>Nexa Bold</vt:lpstr>
      <vt:lpstr>华文细黑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李小轩</dc:creator>
  <cp:lastModifiedBy>Zhu Bo</cp:lastModifiedBy>
  <cp:revision>120</cp:revision>
  <dcterms:created xsi:type="dcterms:W3CDTF">2016-09-16T06:27:01Z</dcterms:created>
  <dcterms:modified xsi:type="dcterms:W3CDTF">2019-10-15T15:14:58Z</dcterms:modified>
</cp:coreProperties>
</file>